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sldIdLst>
    <p:sldId id="256" r:id="rId2"/>
    <p:sldId id="299" r:id="rId3"/>
    <p:sldId id="257" r:id="rId4"/>
    <p:sldId id="263" r:id="rId5"/>
    <p:sldId id="258" r:id="rId6"/>
    <p:sldId id="262" r:id="rId7"/>
    <p:sldId id="261" r:id="rId8"/>
    <p:sldId id="260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89" r:id="rId17"/>
    <p:sldId id="272" r:id="rId18"/>
    <p:sldId id="290" r:id="rId19"/>
    <p:sldId id="291" r:id="rId20"/>
    <p:sldId id="273" r:id="rId21"/>
    <p:sldId id="274" r:id="rId22"/>
    <p:sldId id="275" r:id="rId23"/>
    <p:sldId id="292" r:id="rId24"/>
    <p:sldId id="276" r:id="rId25"/>
    <p:sldId id="277" r:id="rId26"/>
    <p:sldId id="278" r:id="rId27"/>
    <p:sldId id="280" r:id="rId28"/>
    <p:sldId id="279" r:id="rId29"/>
    <p:sldId id="302" r:id="rId30"/>
    <p:sldId id="301" r:id="rId31"/>
    <p:sldId id="303" r:id="rId32"/>
    <p:sldId id="304" r:id="rId33"/>
    <p:sldId id="306" r:id="rId34"/>
    <p:sldId id="307" r:id="rId35"/>
    <p:sldId id="30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40" autoAdjust="0"/>
  </p:normalViewPr>
  <p:slideViewPr>
    <p:cSldViewPr>
      <p:cViewPr>
        <p:scale>
          <a:sx n="73" d="100"/>
          <a:sy n="73" d="100"/>
        </p:scale>
        <p:origin x="-80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2D2810D0-0125-45AA-94D1-6E40F0F6B68A}" type="presOf" srcId="{F60F39C9-F28D-4C8C-BB67-6F0241F16778}" destId="{B95F3576-11B7-43EE-964B-5F24636E367A}" srcOrd="0" destOrd="0" presId="urn:microsoft.com/office/officeart/2005/8/layout/equation1"/>
    <dgm:cxn modelId="{76D921F8-A0C0-40C9-97F8-D1D5BBE5DEFB}" type="presOf" srcId="{7E7D0E5A-15F0-4A79-93D2-74B666F79F21}" destId="{7B30F39D-5D23-4CDE-8EC0-8C27C5A911C7}" srcOrd="0" destOrd="0" presId="urn:microsoft.com/office/officeart/2005/8/layout/equation1"/>
    <dgm:cxn modelId="{11DAC59D-AF28-45AD-B509-B49841FC6DB5}" type="presOf" srcId="{49512518-6FB4-4441-A1C6-D8C311E86C8E}" destId="{13E76E54-380E-4F3A-AB70-70F2A860FE46}" srcOrd="0" destOrd="0" presId="urn:microsoft.com/office/officeart/2005/8/layout/equation1"/>
    <dgm:cxn modelId="{390C1D48-B3BA-4F5A-B16D-3E148B71F378}" type="presOf" srcId="{B966DE28-621E-47AA-AF4B-FA236561DD49}" destId="{CCC3415B-94EB-4165-AA35-D820A9586B6A}" srcOrd="0" destOrd="0" presId="urn:microsoft.com/office/officeart/2005/8/layout/equation1"/>
    <dgm:cxn modelId="{5B6E09D5-2FA4-4A47-AD0C-B666C8392D15}" type="presOf" srcId="{EB0A9BD1-F10C-4ABD-8B2E-95B9804CBEAD}" destId="{E5DD6FA8-F6B5-442A-A89F-762B0AC3E908}" srcOrd="0" destOrd="0" presId="urn:microsoft.com/office/officeart/2005/8/layout/equation1"/>
    <dgm:cxn modelId="{0129922B-B378-4789-BFAF-7826B84E495B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A55F03FF-A5CC-4DC2-95A7-9E2E4257F86C}" type="presOf" srcId="{B30CE4E9-2459-4130-8076-49675CB6FFAB}" destId="{F9536BEB-6BA1-4BE3-B179-B9AC510C9298}" srcOrd="0" destOrd="0" presId="urn:microsoft.com/office/officeart/2005/8/layout/equation1"/>
    <dgm:cxn modelId="{C152FE58-FD10-4A1D-9DE2-ACD3509A7B0A}" type="presOf" srcId="{0B4FCE67-E2A9-4CF3-9660-6D1803DCD3AE}" destId="{701B78F6-4137-4668-8C29-B4A3097D7DD0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7DF41641-EFDE-4078-958E-63E97E87AC42}" type="presParOf" srcId="{F9536BEB-6BA1-4BE3-B179-B9AC510C9298}" destId="{B95F3576-11B7-43EE-964B-5F24636E367A}" srcOrd="0" destOrd="0" presId="urn:microsoft.com/office/officeart/2005/8/layout/equation1"/>
    <dgm:cxn modelId="{641C0C7C-CE05-458B-931D-39D711DA213C}" type="presParOf" srcId="{F9536BEB-6BA1-4BE3-B179-B9AC510C9298}" destId="{C41E06D1-1DEC-4978-A8AE-E00D05196F2E}" srcOrd="1" destOrd="0" presId="urn:microsoft.com/office/officeart/2005/8/layout/equation1"/>
    <dgm:cxn modelId="{C21D0A80-5C5D-43EA-ACBB-39706BB5617D}" type="presParOf" srcId="{F9536BEB-6BA1-4BE3-B179-B9AC510C9298}" destId="{CCC3415B-94EB-4165-AA35-D820A9586B6A}" srcOrd="2" destOrd="0" presId="urn:microsoft.com/office/officeart/2005/8/layout/equation1"/>
    <dgm:cxn modelId="{C00A3F84-80C3-4E05-A9B6-CBE55C8DC4C5}" type="presParOf" srcId="{F9536BEB-6BA1-4BE3-B179-B9AC510C9298}" destId="{5CB35DB7-F37A-4393-AF7C-755EFD36DA5D}" srcOrd="3" destOrd="0" presId="urn:microsoft.com/office/officeart/2005/8/layout/equation1"/>
    <dgm:cxn modelId="{1D1A58A4-785D-4249-B3B1-105AA678062F}" type="presParOf" srcId="{F9536BEB-6BA1-4BE3-B179-B9AC510C9298}" destId="{701B78F6-4137-4668-8C29-B4A3097D7DD0}" srcOrd="4" destOrd="0" presId="urn:microsoft.com/office/officeart/2005/8/layout/equation1"/>
    <dgm:cxn modelId="{81DA560B-0779-45FE-B4B7-8EFB079FDD43}" type="presParOf" srcId="{F9536BEB-6BA1-4BE3-B179-B9AC510C9298}" destId="{6144A210-B178-48CA-B12A-7C0DA786F1AD}" srcOrd="5" destOrd="0" presId="urn:microsoft.com/office/officeart/2005/8/layout/equation1"/>
    <dgm:cxn modelId="{D5E6EB27-8EE4-44F5-9E7A-BB1A4E17B486}" type="presParOf" srcId="{F9536BEB-6BA1-4BE3-B179-B9AC510C9298}" destId="{1203B883-ADA6-4FE8-9316-8E967D7A177D}" srcOrd="6" destOrd="0" presId="urn:microsoft.com/office/officeart/2005/8/layout/equation1"/>
    <dgm:cxn modelId="{90023189-3CA4-4401-BA18-C97C0401DA93}" type="presParOf" srcId="{F9536BEB-6BA1-4BE3-B179-B9AC510C9298}" destId="{A2DFFB89-4299-4019-A801-5192B64216F4}" srcOrd="7" destOrd="0" presId="urn:microsoft.com/office/officeart/2005/8/layout/equation1"/>
    <dgm:cxn modelId="{5D967879-D741-43EA-8573-71751AC679D3}" type="presParOf" srcId="{F9536BEB-6BA1-4BE3-B179-B9AC510C9298}" destId="{7B30F39D-5D23-4CDE-8EC0-8C27C5A911C7}" srcOrd="8" destOrd="0" presId="urn:microsoft.com/office/officeart/2005/8/layout/equation1"/>
    <dgm:cxn modelId="{49D59C6B-3C2F-44CB-A9C8-73403DB7657E}" type="presParOf" srcId="{F9536BEB-6BA1-4BE3-B179-B9AC510C9298}" destId="{3D5C029C-EA68-4E53-805C-82EB88945BDE}" srcOrd="9" destOrd="0" presId="urn:microsoft.com/office/officeart/2005/8/layout/equation1"/>
    <dgm:cxn modelId="{41E4FDE8-B525-460E-8E4C-7BB7DE64D79E}" type="presParOf" srcId="{F9536BEB-6BA1-4BE3-B179-B9AC510C9298}" destId="{13E76E54-380E-4F3A-AB70-70F2A860FE46}" srcOrd="10" destOrd="0" presId="urn:microsoft.com/office/officeart/2005/8/layout/equation1"/>
    <dgm:cxn modelId="{B0F72328-9D22-4986-9C54-7198CA7C2FFE}" type="presParOf" srcId="{F9536BEB-6BA1-4BE3-B179-B9AC510C9298}" destId="{AD8B763D-0505-4D50-BDB5-C81462D6BB51}" srcOrd="11" destOrd="0" presId="urn:microsoft.com/office/officeart/2005/8/layout/equation1"/>
    <dgm:cxn modelId="{9C2C80F6-5949-415E-A491-E23578FF3EA6}" type="presParOf" srcId="{F9536BEB-6BA1-4BE3-B179-B9AC510C9298}" destId="{E5DD6FA8-F6B5-442A-A89F-762B0AC3E90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3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3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E5DD6FA8-F6B5-442A-A89F-762B0AC3E908}" type="pres">
      <dgm:prSet presAssocID="{EB0A9BD1-F10C-4ABD-8B2E-95B9804CBEAD}" presName="node" presStyleLbl="node1" presStyleIdx="2" presStyleCnt="3" custScaleX="189141" custScaleY="84122" custLinFactNeighborX="13995" custLinFactNeighborY="6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78C1055B-C2F2-4687-80C1-7490ACFF4D92}" type="presOf" srcId="{F60F39C9-F28D-4C8C-BB67-6F0241F16778}" destId="{B95F3576-11B7-43EE-964B-5F24636E367A}" srcOrd="0" destOrd="0" presId="urn:microsoft.com/office/officeart/2005/8/layout/equation1"/>
    <dgm:cxn modelId="{D66D4593-8EFD-41D4-B4C2-0655EF25861A}" type="presOf" srcId="{FAD08D51-E2FD-45E5-BF2C-E85044B3D003}" destId="{1203B883-ADA6-4FE8-9316-8E967D7A177D}" srcOrd="0" destOrd="0" presId="urn:microsoft.com/office/officeart/2005/8/layout/equation1"/>
    <dgm:cxn modelId="{C4E1A6DB-6EB1-44A5-8472-0810349A8D4E}" type="presOf" srcId="{0B4FCE67-E2A9-4CF3-9660-6D1803DCD3AE}" destId="{701B78F6-4137-4668-8C29-B4A3097D7DD0}" srcOrd="0" destOrd="0" presId="urn:microsoft.com/office/officeart/2005/8/layout/equation1"/>
    <dgm:cxn modelId="{D7858D57-0F85-4CF4-84F5-9C0C385DE5BE}" type="presOf" srcId="{B30CE4E9-2459-4130-8076-49675CB6FFAB}" destId="{F9536BEB-6BA1-4BE3-B179-B9AC510C9298}" srcOrd="0" destOrd="0" presId="urn:microsoft.com/office/officeart/2005/8/layout/equation1"/>
    <dgm:cxn modelId="{E786583F-8FAB-44F4-92F2-F784D08182B1}" type="presOf" srcId="{EB0A9BD1-F10C-4ABD-8B2E-95B9804CBEAD}" destId="{E5DD6FA8-F6B5-442A-A89F-762B0AC3E908}" srcOrd="0" destOrd="0" presId="urn:microsoft.com/office/officeart/2005/8/layout/equation1"/>
    <dgm:cxn modelId="{EA47BFF6-FA5D-4F8A-BCBF-27FAAFB81E69}" type="presOf" srcId="{B966DE28-621E-47AA-AF4B-FA236561DD49}" destId="{CCC3415B-94EB-4165-AA35-D820A9586B6A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F8F81179-1DD2-43E6-AA61-49204B7C0296}" srcId="{B30CE4E9-2459-4130-8076-49675CB6FFAB}" destId="{EB0A9BD1-F10C-4ABD-8B2E-95B9804CBEAD}" srcOrd="2" destOrd="0" parTransId="{C353E40D-CEE9-48D7-ACE7-0CA74A190110}" sibTransId="{3DD64299-18BD-432C-95FA-7631CB1E4D07}"/>
    <dgm:cxn modelId="{147671F9-D46D-455A-B89D-F94494A99A16}" type="presParOf" srcId="{F9536BEB-6BA1-4BE3-B179-B9AC510C9298}" destId="{B95F3576-11B7-43EE-964B-5F24636E367A}" srcOrd="0" destOrd="0" presId="urn:microsoft.com/office/officeart/2005/8/layout/equation1"/>
    <dgm:cxn modelId="{479AA1CC-91A1-46D6-AA0D-AD30833E3EE2}" type="presParOf" srcId="{F9536BEB-6BA1-4BE3-B179-B9AC510C9298}" destId="{C41E06D1-1DEC-4978-A8AE-E00D05196F2E}" srcOrd="1" destOrd="0" presId="urn:microsoft.com/office/officeart/2005/8/layout/equation1"/>
    <dgm:cxn modelId="{D6B65366-F3F6-4EA7-8DE7-685379276631}" type="presParOf" srcId="{F9536BEB-6BA1-4BE3-B179-B9AC510C9298}" destId="{CCC3415B-94EB-4165-AA35-D820A9586B6A}" srcOrd="2" destOrd="0" presId="urn:microsoft.com/office/officeart/2005/8/layout/equation1"/>
    <dgm:cxn modelId="{DA22FCF4-3456-4294-9364-F6D44585625A}" type="presParOf" srcId="{F9536BEB-6BA1-4BE3-B179-B9AC510C9298}" destId="{5CB35DB7-F37A-4393-AF7C-755EFD36DA5D}" srcOrd="3" destOrd="0" presId="urn:microsoft.com/office/officeart/2005/8/layout/equation1"/>
    <dgm:cxn modelId="{7EF54602-DA14-447F-8043-CE1D9FE95390}" type="presParOf" srcId="{F9536BEB-6BA1-4BE3-B179-B9AC510C9298}" destId="{701B78F6-4137-4668-8C29-B4A3097D7DD0}" srcOrd="4" destOrd="0" presId="urn:microsoft.com/office/officeart/2005/8/layout/equation1"/>
    <dgm:cxn modelId="{AE9978FC-1E4D-4E23-9DD4-8CD10ECA4043}" type="presParOf" srcId="{F9536BEB-6BA1-4BE3-B179-B9AC510C9298}" destId="{6144A210-B178-48CA-B12A-7C0DA786F1AD}" srcOrd="5" destOrd="0" presId="urn:microsoft.com/office/officeart/2005/8/layout/equation1"/>
    <dgm:cxn modelId="{CBF5FA9F-F02E-493C-90E6-ACDAF5E6D416}" type="presParOf" srcId="{F9536BEB-6BA1-4BE3-B179-B9AC510C9298}" destId="{1203B883-ADA6-4FE8-9316-8E967D7A177D}" srcOrd="6" destOrd="0" presId="urn:microsoft.com/office/officeart/2005/8/layout/equation1"/>
    <dgm:cxn modelId="{09A8D5B2-D0E0-4113-9DFD-E6352DD0A331}" type="presParOf" srcId="{F9536BEB-6BA1-4BE3-B179-B9AC510C9298}" destId="{A2DFFB89-4299-4019-A801-5192B64216F4}" srcOrd="7" destOrd="0" presId="urn:microsoft.com/office/officeart/2005/8/layout/equation1"/>
    <dgm:cxn modelId="{6B3A5C9F-A55B-463E-86BE-59AD4A295844}" type="presParOf" srcId="{F9536BEB-6BA1-4BE3-B179-B9AC510C9298}" destId="{E5DD6FA8-F6B5-442A-A89F-762B0AC3E90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7710E-D079-48CB-815C-6106B4B0D482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B18FE-4EFF-4980-B162-C6EC02C1F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44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64" y="2420888"/>
            <a:ext cx="857740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«ФГОС ДО– ориентир развития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системы дошкольного образования в РФ»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384919"/>
            <a:ext cx="5542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 ногу со временем: изучаем  ФГОС ДО»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91880" y="5988623"/>
            <a:ext cx="7594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2014 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35274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40586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9424" y="1700808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система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социализации и развития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пространственно-временные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(гибкость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предметного пространства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социальные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(формы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сотрудничества и общения, ролевые и межличностные отношения всех участников образовательного процесса, включая педагогов, детей, родителей, администрацию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(доступность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разнообразие видов деятельности, соответствующих возрастным особенностям дошкольников, задачам развития и социализации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9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3" y="428604"/>
            <a:ext cx="8572559" cy="107157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утверждается Организацией самостоятельно в соответствии с настоящим Стандартом и с учётом Примерных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  (Закон РФ «Об образовании», ст.12.6)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643050"/>
            <a:ext cx="8451445" cy="86409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образовательных, педагогических и организационно-управленческих задач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2714620"/>
            <a:ext cx="8451445" cy="136815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может разрабатывать и реализовывать различные Программы для дошкольных образовательных групп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разной продолжительностью пребывания детей в течение суток, в том числе групп кратковременного пребывания детей, полного и продлённого дня, и для групп детей разного возраста от двух месяцев до восьми лет, в том числе разновозрастных групп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835" y="4357694"/>
            <a:ext cx="8308569" cy="68407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в одной Организации могут действовать на основе различных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326587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9687" y="3356992"/>
            <a:ext cx="8679885" cy="32403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становления первичной ценностной ориентации и социализации: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уважительного отношения и чувства принадлежности к своей семье, малой и большой родине;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основ собственной безопасности и безопасности окружающего мира (в быту, социуме, природе);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эмоционально-ценностного восприятия произведений искусства (словесного, музыкального, изобразительного), мира природы.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260648"/>
            <a:ext cx="53876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Обязательная часть  ООП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16154709"/>
              </p:ext>
            </p:extLst>
          </p:nvPr>
        </p:nvGraphicFramePr>
        <p:xfrm>
          <a:off x="199688" y="891387"/>
          <a:ext cx="8675021" cy="2393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42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407760"/>
            <a:ext cx="5380424" cy="6341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Приобретение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опыта 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видах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(сюжетной игры, в том числе сюжетно-ролевой, режиссёрской и игры с правилами);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(исследования объектов окружающего мира и экспериментирования с ними);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восприятия художественной литературы и фольклора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элементарной трудовой деятельности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(самообслуживания, бытового труда, труда в природе);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конструирования из различных материалов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(строительного материала, конструкторов, модулей, бумаги, природного материала и т.д.);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(рисования, лепки, аппликации);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музыкальной (пения, музыкально-ритмических движений, игры на детских музыкальных инструментах).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128" y="403920"/>
            <a:ext cx="3226975" cy="63374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первичных представлений: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себе, других людях, социальных нормах и культурных традициях общения, объектах окружающего мира (предметах, явлениях, отношениях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планете Земля как общем доме людей, об особенностях её природы, многообразии культур стран и народов мира.</a:t>
            </a:r>
          </a:p>
        </p:txBody>
      </p:sp>
    </p:spTree>
    <p:extLst>
      <p:ext uri="{BB962C8B-B14F-4D97-AF65-F5344CB8AC3E}">
        <p14:creationId xmlns:p14="http://schemas.microsoft.com/office/powerpoint/2010/main" val="26748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04664"/>
            <a:ext cx="72410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Часть, формируемая участниками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образовательных отношений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9605" y="2078204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образовательные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потребности и интересы воспитанников, членов их семей и педагогов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429" y="3257912"/>
            <a:ext cx="8679885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специфику национальных, социокультурных, экономических, климатических условий, в которых осуществляется образовательный процесс;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поддержку интересов педагогических работников Организации, реализация которых соответствует целям и задачам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сложившиеся традиции Организации (группы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430" y="5301208"/>
            <a:ext cx="8679885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6513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411" y="188640"/>
            <a:ext cx="87414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условиям реализации ООП 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139953" y="-819472"/>
            <a:ext cx="576064" cy="7776864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9605" y="3356993"/>
            <a:ext cx="8679885" cy="331236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ситуации развития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участников образовательных отношений, включая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образовательной среды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076" y="1494304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7269" y="834971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0679" y="1768624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4440" y="859200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288" y="1412776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14" y="260647"/>
            <a:ext cx="83231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188" y="2060848"/>
            <a:ext cx="8718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насилия;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8" y="1520145"/>
            <a:ext cx="347503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3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14" y="260647"/>
            <a:ext cx="83231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032" y="2868568"/>
            <a:ext cx="3960440" cy="256827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412776"/>
            <a:ext cx="3960440" cy="132968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диагностики и коррекции нарушений развития и социальной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адаптации детей с ОВЗ,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оказания ранней коррекционной помощи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5976" y="4688120"/>
            <a:ext cx="4613578" cy="12611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Предельная наполняемость групп устанавливается в соответствии с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санитарно-эпидемиологическими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правилами и нормативами.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7680" y="1412776"/>
            <a:ext cx="4671875" cy="30963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диагностики6 (или мониторинга).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9344" y="5634568"/>
            <a:ext cx="4032136" cy="1025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создаёт условия для медицинского сопровождения детей в целях охраны и укрепления их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здоровья.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57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14" y="260647"/>
            <a:ext cx="83231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1844824"/>
            <a:ext cx="8424936" cy="46085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педагогического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 должны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сформированы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создания социальной ситуации развития воспитанников, соответствующей специфике дошкольного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возраста: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эмоционального благополучия каждого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ребёнка; </a:t>
            </a: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организацию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материалов;</a:t>
            </a: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развивающего вариативного образования, ориентированного на зону ближайшего развития каждого воспитанника и учитывающего его психолого-возрастные и индивидуальные возможности;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 образовательного процесса на основе сотрудничества с семьями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воспитанников;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43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7014" y="260647"/>
            <a:ext cx="832311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692" y="3933056"/>
            <a:ext cx="7560840" cy="24036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педагогов 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1628800"/>
            <a:ext cx="7600710" cy="209440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Организации должны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быть созданы условия для: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повышения квалификации педагогических и руководящих работников (в том числе по их выбору) и их профессионального развития;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консультативной поддержки педагогов и родителей по вопросам инклюзивного образования в случае его организации;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организационно-методического сопровождения процесса реализации Программы, в том числе в плане взаимодействия с социумом.</a:t>
            </a:r>
          </a:p>
        </p:txBody>
      </p:sp>
    </p:spTree>
    <p:extLst>
      <p:ext uri="{BB962C8B-B14F-4D97-AF65-F5344CB8AC3E}">
        <p14:creationId xmlns:p14="http://schemas.microsoft.com/office/powerpoint/2010/main" val="293288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Главная цель введения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Федеральных Государственных образовательных стандартов дошкольного образования (ФГОС ДО)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образования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кадровым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90697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работы», ЕКС от 26.08.2010 г.).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780928"/>
            <a:ext cx="8496944" cy="1989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работниками,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программы,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помощники воспитателя и другие работники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4882912"/>
            <a:ext cx="8496944" cy="18584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сопровождения.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  <p:extLst>
      <p:ext uri="{BB962C8B-B14F-4D97-AF65-F5344CB8AC3E}">
        <p14:creationId xmlns:p14="http://schemas.microsoft.com/office/powerpoint/2010/main" val="418877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материально-техническим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12" y="1772816"/>
            <a:ext cx="8496944" cy="4560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68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984" y="1052736"/>
            <a:ext cx="8496944" cy="237626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112" y="3861048"/>
            <a:ext cx="8496944" cy="2592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ООП ДО 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данного Стандарта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связанных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дополнительным профессиональным образованием педагогических работников по профилю их деятельности;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связанных с реализацией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26279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4616" y="1052736"/>
            <a:ext cx="8496944" cy="17281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за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счёт средств соответствующих бюджетов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нормативов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финансирования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образовательных услуг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9072" y="2996952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реализации Программы бюджетного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автономного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осуществляется исходя из стоимости услуг на основе государственного (муниципального) задания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учредителя на оказание государственных (муниципальных) услуг по реализации Программы в соответствии с требованиями Стандарта по каждому виду и направленности образовательных программ с учётом форм обучения в соответствии с ведомственным перечнем услуг.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494116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проектов бюджетов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учитываться нормативы финансирования, определяемые органами государственной власти субъектов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которыми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местным бюджетам предоставляются субвенции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организациях.</a:t>
            </a:r>
          </a:p>
        </p:txBody>
      </p:sp>
    </p:spTree>
    <p:extLst>
      <p:ext uri="{BB962C8B-B14F-4D97-AF65-F5344CB8AC3E}">
        <p14:creationId xmlns:p14="http://schemas.microsoft.com/office/powerpoint/2010/main" val="30723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развивающей предметно-пространственной среде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1460976"/>
            <a:ext cx="8640960" cy="115212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(РППС)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участка)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896" y="3993624"/>
            <a:ext cx="8664584" cy="18002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его организации);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7896" y="2795032"/>
            <a:ext cx="8664584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возможность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5937448"/>
            <a:ext cx="8664584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Организации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(группы) должна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97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020" y="188640"/>
            <a:ext cx="86757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результатам освоения ООП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4776" y="2132856"/>
            <a:ext cx="8679885" cy="93610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5362" y="1268760"/>
            <a:ext cx="84610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возможных достижений ребёнка 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5966" y="3429000"/>
            <a:ext cx="8748695" cy="139863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5966" y="5013176"/>
            <a:ext cx="8748695" cy="134076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</p:spTree>
    <p:extLst>
      <p:ext uri="{BB962C8B-B14F-4D97-AF65-F5344CB8AC3E}">
        <p14:creationId xmlns:p14="http://schemas.microsoft.com/office/powerpoint/2010/main" val="356934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6097" y="4077072"/>
            <a:ext cx="8679885" cy="26000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6097" y="3140968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265" y="2060848"/>
            <a:ext cx="8679885" cy="8450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451" y="1052736"/>
            <a:ext cx="8679885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  <p:extLst>
      <p:ext uri="{BB962C8B-B14F-4D97-AF65-F5344CB8AC3E}">
        <p14:creationId xmlns:p14="http://schemas.microsoft.com/office/powerpoint/2010/main" val="297352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4299" y="1240534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4299" y="2492896"/>
            <a:ext cx="8698181" cy="17281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воспитанников.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 не сопровождается проведением промежуточных аттестаций и итоговой аттестации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воспитанников.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5610" y="4941168"/>
            <a:ext cx="8679885" cy="122413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соблюдении требований к условиям реализации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настоящие целевые ориентиры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6064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Целевые ориентиры ДО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83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6136" y="764704"/>
            <a:ext cx="8839576" cy="32403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учредителей Организаций для построения образовательной политики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учётом целей дошкольного образования, общих для всего образовательного пространства РФ;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педагогов и администрации Организаций для решения задач: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формирования Программы;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анализа своей профессиональной деятельности;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взаимодействия с семьями воспитанников;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авторов образовательных программ дошкольного образования;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исследователей при формировании исследовательских программ для изучения характеристик образования детей в возрасте от 2 месяцев до 8 лет;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родителей (законных представителей) детей от 2 месяцев до 8 лет для их информированности относительно целей дошкольного образования, общих для всего образовательного пространства РФ;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широкой общественности.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5304" y="4221088"/>
            <a:ext cx="8863200" cy="235420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могут служить непосредственным основанием при решении управленческих задач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включая: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аттестацию педагогических кадров;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качества образования;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как итогового, так и промежуточного уровня развития воспитанников, в том числе в рамках мониторинга (в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распределение стимулирующего фонда оплаты труда работников Организации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9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857256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Вопрос дня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214422"/>
            <a:ext cx="8501122" cy="521497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измениться в детском саду после появление стандарта?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становится уровнем  общего образования наряду с начальным, основным и средним общем образованием (ст.10, ч.4).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 утверждаются для всех уровней общего образования (ст. 5, ч. 3), в том числе для дошкольного.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273 – ФЗ  от 29.12.2012 г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образовании Российской Федерации».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Понятие ФГОС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877592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477" y="2060848"/>
            <a:ext cx="8797241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789" y="3717032"/>
            <a:ext cx="8775929" cy="29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идеала.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79408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1" y="1208288"/>
            <a:ext cx="3875040" cy="5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14">
              <a:spcBef>
                <a:spcPct val="50000"/>
              </a:spcBef>
            </a:pPr>
            <a:r>
              <a:rPr lang="ru-RU" sz="2800" b="1" dirty="0" smtClean="0"/>
              <a:t>Вчера</a:t>
            </a:r>
            <a:endParaRPr lang="ru-RU" sz="2800" b="1" dirty="0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32640" y="1142041"/>
            <a:ext cx="3810240" cy="52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 defTabSz="914414">
              <a:spcBef>
                <a:spcPct val="50000"/>
              </a:spcBef>
            </a:pPr>
            <a:r>
              <a:rPr lang="ru-RU" sz="2800" b="1" dirty="0" smtClean="0"/>
              <a:t>Сегодня</a:t>
            </a:r>
            <a:endParaRPr lang="ru-RU" sz="2800" b="1" dirty="0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60640" y="1795868"/>
            <a:ext cx="3657600" cy="341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5" rIns="91430" bIns="45715">
            <a:spAutoFit/>
          </a:bodyPr>
          <a:lstStyle/>
          <a:p>
            <a:pPr marL="457200" indent="-457200" defTabSz="1008063">
              <a:spcBef>
                <a:spcPct val="50000"/>
              </a:spcBef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Содержание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набор предметных занятий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ЗУНы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defTabSz="1008063"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Репродуктивные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способы  (методы) обучения 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Ребёнок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объект обучения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24641" y="1795869"/>
            <a:ext cx="4419360" cy="3600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914414">
              <a:spcBef>
                <a:spcPct val="50000"/>
              </a:spcBef>
              <a:buAutoNum type="arabicPeriod"/>
            </a:pPr>
            <a:r>
              <a:rPr lang="ru-RU" sz="24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Ребёнок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активный субъект деятельности.</a:t>
            </a:r>
          </a:p>
          <a:p>
            <a:pPr marL="457200" indent="-457200" defTabSz="914414">
              <a:spcBef>
                <a:spcPct val="50000"/>
              </a:spcBef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(игровые, исследовательские, проектные).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формирование способностей.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526561" y="1991730"/>
            <a:ext cx="116496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00430" y="3429000"/>
            <a:ext cx="117504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3571868" y="4643446"/>
            <a:ext cx="121968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6" grpId="0"/>
      <p:bldP spid="6157" grpId="0" animBg="1"/>
      <p:bldP spid="6158" grpId="0" animBg="1"/>
      <p:bldP spid="615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643998" cy="10001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ФГОС ДОШКОЛЬНОГО  ОБРАЗОВАНИЯ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357298"/>
            <a:ext cx="8643998" cy="1071570"/>
          </a:xfrm>
          <a:solidFill>
            <a:srgbClr val="FF330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– 1 января 2014 года для: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14282" y="2428868"/>
            <a:ext cx="8643998" cy="3929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Расчётов нормативов финансирования.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Разработки примерных основных образовательных программ.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Изменений во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ФГОСы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среднего профессионального и высшего профессионального образования по направлению подготовки «Педагогическое образование».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ашивка 10"/>
          <p:cNvSpPr/>
          <p:nvPr/>
        </p:nvSpPr>
        <p:spPr>
          <a:xfrm>
            <a:off x="214282" y="5286388"/>
            <a:ext cx="8501122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285720" y="4714884"/>
            <a:ext cx="8429684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14282" y="4214818"/>
            <a:ext cx="8501122" cy="35719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285720" y="3643314"/>
            <a:ext cx="8429684" cy="42862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14282" y="3000372"/>
            <a:ext cx="8501122" cy="57150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3" y="1643051"/>
            <a:ext cx="8643998" cy="1214446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Для обеспечения введения федерального государственного образовательного стандарта дошкольного образования необходимо проведение ряда мероприятий по следующим направлениям:</a:t>
            </a:r>
            <a:endParaRPr lang="ru-RU" sz="1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Обеспечение введения</a:t>
            </a:r>
            <a:b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ФГОС дошкольного образования: 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323528" y="3140968"/>
            <a:ext cx="8501122" cy="271464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dirty="0" smtClean="0">
                <a:solidFill>
                  <a:schemeClr val="tx2"/>
                </a:solidFill>
              </a:rPr>
              <a:t>   </a:t>
            </a:r>
            <a:r>
              <a:rPr lang="ru-RU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Создание нормативного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Создание</a:t>
            </a:r>
            <a:r>
              <a:rPr kumimoji="0" lang="ru-RU" sz="23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кадрового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300" baseline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Создание</a:t>
            </a:r>
            <a:r>
              <a:rPr lang="ru-RU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материально – технического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Создание организационного 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3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Создание информационного обеспечения введения ФГОС.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государством равенства возможностей для каждого ребёнка в получении качественного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6362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Задачи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29259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укрепление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физического и психического здоровья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поддержка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индивидуальности ребёнка,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общей культуры воспитанников,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 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определение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  <p:extLst>
      <p:ext uri="{BB962C8B-B14F-4D97-AF65-F5344CB8AC3E}">
        <p14:creationId xmlns:p14="http://schemas.microsoft.com/office/powerpoint/2010/main" val="38132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332656"/>
            <a:ext cx="60689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Основные функции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8704491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права на качественное дошкольное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8059" y="1916832"/>
            <a:ext cx="8710221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единого образовательного пространства в условиях содержательной и организационной вариативности дошкольного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8058" y="2708920"/>
            <a:ext cx="871022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ориентирующей на приоритет общечеловеческих ценностей, жизни и здоровья ребенка, свободного развития его личности в современном обществе и государстве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788" y="3537012"/>
            <a:ext cx="87044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качества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3787" y="4337484"/>
            <a:ext cx="8704493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-оценочная функция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8057" y="5229200"/>
            <a:ext cx="8710223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преемственности с федеральным государственным образовательным стандартом общего образования, основными общеобразовательными программами общего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061" y="6029672"/>
            <a:ext cx="868221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образовательных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29957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1030" y="325805"/>
            <a:ext cx="45429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Назначение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22339"/>
            <a:ext cx="78488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и реализация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примерных образовательных программ дошкольного образования (далее – Примерные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нормативов финансового обеспечения реализации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учредителем государственного (муниципального) задания в отношении Организаций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объективная оценка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соответствия образовательной деятельности Организации требованиям Стандарта к условиям реализации и структуре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профессиональной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переподготовка, повышение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квалификации и аттестации педагогических работников, административно-управленческого персонала государственных и муниципальных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388886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4"/>
            <a:ext cx="75228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Совокупность требований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3753363"/>
              </p:ext>
            </p:extLst>
          </p:nvPr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88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2656"/>
            <a:ext cx="68941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структуре ООП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86943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психолого-педагогической поддержки позитивной социализации и индивидуализации развития детей дошкольного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возраста;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 основных характеристик дошкольного образования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(объём, содержание и планируемые результаты в виде целевых ориентиров дошкольного образования),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организационно-педагогические условия образовательного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условий социальной ситуации развития дошкольников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среды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зоны ближайшего развития ребёнка. </a:t>
            </a:r>
          </a:p>
        </p:txBody>
      </p:sp>
    </p:spTree>
    <p:extLst>
      <p:ext uri="{BB962C8B-B14F-4D97-AF65-F5344CB8AC3E}">
        <p14:creationId xmlns:p14="http://schemas.microsoft.com/office/powerpoint/2010/main" val="28904451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1118</TotalTime>
  <Words>3604</Words>
  <Application>Microsoft Office PowerPoint</Application>
  <PresentationFormat>Экран (4:3)</PresentationFormat>
  <Paragraphs>272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 дня</vt:lpstr>
      <vt:lpstr>Презентация PowerPoint</vt:lpstr>
      <vt:lpstr>ФГОС ДОШКОЛЬНОГО  ОБРАЗОВАНИЯ</vt:lpstr>
      <vt:lpstr>Обеспечение введения ФГОС дошкольного образования: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Админ</cp:lastModifiedBy>
  <cp:revision>81</cp:revision>
  <dcterms:modified xsi:type="dcterms:W3CDTF">2016-10-14T10:03:34Z</dcterms:modified>
</cp:coreProperties>
</file>